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633" r:id="rId3"/>
    <p:sldId id="617" r:id="rId4"/>
    <p:sldId id="632" r:id="rId5"/>
    <p:sldId id="619" r:id="rId6"/>
    <p:sldId id="609" r:id="rId7"/>
    <p:sldId id="608" r:id="rId8"/>
    <p:sldId id="613" r:id="rId9"/>
    <p:sldId id="620" r:id="rId10"/>
    <p:sldId id="614" r:id="rId11"/>
    <p:sldId id="627" r:id="rId12"/>
    <p:sldId id="628" r:id="rId13"/>
    <p:sldId id="623" r:id="rId14"/>
    <p:sldId id="615" r:id="rId15"/>
    <p:sldId id="631" r:id="rId16"/>
    <p:sldId id="629" r:id="rId17"/>
    <p:sldId id="626" r:id="rId18"/>
    <p:sldId id="621" r:id="rId19"/>
    <p:sldId id="6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1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3FF6E-1A14-CE4B-8DC1-F0D2CAE36B56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55032-E6CC-394D-B317-7869804A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AA03B-68C3-418A-B5CB-5AA74F766FD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AA03B-68C3-418A-B5CB-5AA74F766FD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3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088C-5E63-CC4F-B287-41DC7E4F4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0F44A-7FA5-5949-AB68-C6C5D030E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1C659-7F39-E54E-A967-D21C7930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7849-5247-104B-97D2-E99F93C8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1E74B-54B1-2A40-9673-9DF204EB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1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94B7-8B08-F94C-8228-95E4B28F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ED05D-44DC-F745-8FD2-B84CAD579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CBE2F-8DE0-E146-A7D7-D40135B0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D9BD9-91E6-FE4E-9094-B7C1C315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3C6B9-2879-BC40-AEAC-278D9854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5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128DE-5394-4A42-8060-5DCA48FB7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48785-BD9E-4B4A-B0B0-67DBDA817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B0BF3-794D-B947-9036-0DFA3FDC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9CCB6-5593-F749-A5B6-25531ABC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080F-E911-8B43-977E-735D195A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078B-13A4-954D-BB59-D9F1D9131BF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8F5FF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77EF3-2DD3-AB48-B5D6-A0AA00B7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78" y="1244184"/>
            <a:ext cx="11100443" cy="4901783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277258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B191CC-6FC2-CD42-BD4E-D3CA4E98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78" y="1732155"/>
            <a:ext cx="11100443" cy="441381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C8FE9-74C3-DB46-8026-2C7A5F8FECF3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0966"/>
            <a:ext cx="12188952" cy="91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C3E4A-54A1-6D44-91D7-28F95308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3DFB-D4A4-3E4D-B8FF-4D0625B2E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5778" y="1119628"/>
            <a:ext cx="11131550" cy="552720"/>
          </a:xfrm>
        </p:spPr>
        <p:txBody>
          <a:bodyPr>
            <a:normAutofit/>
          </a:bodyPr>
          <a:lstStyle>
            <a:lvl1pPr marL="0" indent="0">
              <a:buNone/>
              <a:defRPr sz="2600" b="1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630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B191CC-6FC2-CD42-BD4E-D3CA4E98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79" y="1732155"/>
            <a:ext cx="5430951" cy="441381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C8FE9-74C3-DB46-8026-2C7A5F8FECF3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0966"/>
            <a:ext cx="12188952" cy="91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C3E4A-54A1-6D44-91D7-28F95308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3DFB-D4A4-3E4D-B8FF-4D0625B2E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5778" y="1119628"/>
            <a:ext cx="5430952" cy="552720"/>
          </a:xfrm>
        </p:spPr>
        <p:txBody>
          <a:bodyPr>
            <a:normAutofit/>
          </a:bodyPr>
          <a:lstStyle>
            <a:lvl1pPr marL="0" indent="0">
              <a:buNone/>
              <a:defRPr sz="2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F6855-A3EC-4A0A-981B-5CD9C9279F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15270" y="1743391"/>
            <a:ext cx="5430951" cy="441381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Bullet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r>
              <a:rPr lang="en-US" dirty="0"/>
              <a:t>Bullet 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DE3574-DAD4-46EB-9800-CB8FE4CBD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5269" y="1130864"/>
            <a:ext cx="5430952" cy="552720"/>
          </a:xfrm>
        </p:spPr>
        <p:txBody>
          <a:bodyPr>
            <a:normAutofit/>
          </a:bodyPr>
          <a:lstStyle>
            <a:lvl1pPr marL="0" indent="0">
              <a:buNone/>
              <a:defRPr sz="2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93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0249-8A25-1F46-91E4-8BAA2B7F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81BA-D326-BA4E-BC32-123D6299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713AA-3B07-EE4B-8E5E-E06364D6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B0A35-6722-7240-8B8E-DA83327E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48EB-E7BF-BD4F-A90C-95079DB4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6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9F15-10C1-6346-9948-7FD30873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6636-9186-F940-A1D6-EE628A35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8EECD-2F8C-874F-BD8B-92425800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C7E4C-7AD4-B647-9966-CBCBA081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977D1-CAFA-EA41-8EFF-A3D847E6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4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2660-263B-D94C-8BA0-93582ACF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71FE0-B820-2543-A94F-FBB862BD2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F32E0-DD0F-5648-AFBB-A7131411A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5F888-24B6-9E44-AEB8-FB736080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C8336-5F40-3D47-8E5B-D7CB80F8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C4E28-C073-2943-810F-C44942F1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0A06-F063-1047-85D0-7797D19C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3243E-DB23-564B-B18A-01D390777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F5673-F944-6B48-BEB4-C6FF9170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E1ECE-0C85-6A4A-9202-6A1638745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961A9F-9CC3-5540-8E81-93A125FAF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C42B6-927E-1741-9106-04191D35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EFB1E-1A02-AA46-A3E2-5A2C14B3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D4FE1-E6A1-3244-8E76-62AD73AC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D7E5-410A-E44C-828B-BC0ECF31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ABC6B-AAAC-1047-A805-792C28C1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E9CB-A7A3-E84E-A47C-19BC9191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2889C-69C7-4841-A283-132DFECA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5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2C224-29EC-B44D-8CD6-A29B1629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37905-D496-234E-89C5-16594B6A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949D2-B0CD-3746-BA93-1A1A39DE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7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4C7B-98E3-5647-BC95-C9DC1E78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96676-D668-D442-B51C-D8A74B6E0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55C7C-E0EF-C044-A61C-58841873B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B09F3-960D-7F46-BF36-375F42C8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85439-8BAF-2644-A597-A53261B5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1CCB4-E8A8-9341-9E6E-CB837861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0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85BA-B89A-F54E-BD23-0FE2F5B9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4ABFD-DEC7-0747-AFEC-9B35B65F7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4D5EB-7BF1-7D48-B7C9-2B0B5ECD8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66D3E-3D26-0745-8AFC-D844976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160E9-2951-6B45-901E-8D6CAA40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4071D-9AFF-0A40-A813-258DDA50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6DD23-8668-104D-A412-1D4258C7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EC6AC-913D-2D4F-A2A0-2F9E2736A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625F-2FE9-3044-8640-57BE96F88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9BE1F-DC1D-A04F-8EB9-82EC7E6C7A3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4704A-A731-3D40-91A9-BBE7D9FA0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8FEDE-6873-C144-A07D-A5E9E0174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DA587-2BB9-8A42-927E-4F1665F80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dankapoor10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linkedin.com/in/madankapoor1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7DE88-CC8A-1540-8F63-8CA110ED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AWS Glue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9AE33-90F8-7243-8B9F-1BDB5B3A0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Serverless ETL</a:t>
            </a:r>
          </a:p>
        </p:txBody>
      </p:sp>
      <p:sp>
        <p:nvSpPr>
          <p:cNvPr id="45" name="Oval 3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DF75858-3799-244A-AA1D-61053DB0D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38" y="476794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"/>
    </mc:Choice>
    <mc:Fallback xmlns="">
      <p:transition spd="slow" advTm="13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66954A-56E9-124B-BE81-61887082F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66"/>
          <a:stretch/>
        </p:blipFill>
        <p:spPr>
          <a:xfrm>
            <a:off x="854440" y="1699010"/>
            <a:ext cx="10246947" cy="48616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4AEE6C-B15F-6744-AFC7-3AB34FEA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5"/>
            <a:ext cx="10499359" cy="799531"/>
          </a:xfrm>
        </p:spPr>
        <p:txBody>
          <a:bodyPr/>
          <a:lstStyle/>
          <a:p>
            <a:r>
              <a:rPr lang="en-US" dirty="0"/>
              <a:t>AWS Glue –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7E257-7FA4-7A4B-AA2A-F9AF97A36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1" y="1164656"/>
            <a:ext cx="11131550" cy="552720"/>
          </a:xfrm>
        </p:spPr>
        <p:txBody>
          <a:bodyPr/>
          <a:lstStyle/>
          <a:p>
            <a:r>
              <a:rPr lang="en-US" dirty="0"/>
              <a:t>Move data across storage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11C22-D733-054B-9331-7CDC194703C4}"/>
              </a:ext>
            </a:extLst>
          </p:cNvPr>
          <p:cNvSpPr/>
          <p:nvPr/>
        </p:nvSpPr>
        <p:spPr>
          <a:xfrm>
            <a:off x="5029200" y="2545331"/>
            <a:ext cx="2133600" cy="663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4BF62-E7D3-0344-900E-59AEC1AA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FFC6E-B76B-A64F-BB3A-AEB17F0B9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777"/>
          <a:stretch/>
        </p:blipFill>
        <p:spPr>
          <a:xfrm>
            <a:off x="2237207" y="2177021"/>
            <a:ext cx="7717586" cy="3561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3E1C7-0E12-D74F-A769-6287658B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5"/>
            <a:ext cx="10499360" cy="754503"/>
          </a:xfrm>
        </p:spPr>
        <p:txBody>
          <a:bodyPr>
            <a:normAutofit/>
          </a:bodyPr>
          <a:lstStyle/>
          <a:p>
            <a:r>
              <a:rPr lang="en-US" dirty="0"/>
              <a:t>AWS Glue – Architecture – Cont.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C866A-B745-CA49-BCB9-34AF145F0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0" y="1119628"/>
            <a:ext cx="10822887" cy="552720"/>
          </a:xfrm>
        </p:spPr>
        <p:txBody>
          <a:bodyPr/>
          <a:lstStyle/>
          <a:p>
            <a:r>
              <a:rPr lang="en-US" dirty="0"/>
              <a:t>Data Catalog Crawlers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53A36-60D0-BC4F-BE2C-9E60213EE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066-75D2-594A-9C5F-96E8C6FF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5"/>
            <a:ext cx="10499359" cy="683211"/>
          </a:xfrm>
        </p:spPr>
        <p:txBody>
          <a:bodyPr>
            <a:normAutofit fontScale="90000"/>
          </a:bodyPr>
          <a:lstStyle/>
          <a:p>
            <a:r>
              <a:rPr lang="en-US" dirty="0"/>
              <a:t>AWS Glue -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9C1DF-BE56-3647-A686-5000D6050C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1" y="1094426"/>
            <a:ext cx="11131550" cy="552720"/>
          </a:xfrm>
        </p:spPr>
        <p:txBody>
          <a:bodyPr/>
          <a:lstStyle/>
          <a:p>
            <a:r>
              <a:rPr lang="en-US" dirty="0"/>
              <a:t>What can crawlers classify?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C4041F-FF5B-CE4C-904A-DF923FB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"/>
          <a:stretch/>
        </p:blipFill>
        <p:spPr>
          <a:xfrm>
            <a:off x="2422087" y="1647146"/>
            <a:ext cx="4911150" cy="4739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DEE60-1E22-CA40-B11F-52985432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989" y="1647146"/>
            <a:ext cx="2433171" cy="509637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780180-8977-404A-BEE9-16BB48F1252D}"/>
              </a:ext>
            </a:extLst>
          </p:cNvPr>
          <p:cNvCxnSpPr>
            <a:cxnSpLocks/>
          </p:cNvCxnSpPr>
          <p:nvPr/>
        </p:nvCxnSpPr>
        <p:spPr>
          <a:xfrm>
            <a:off x="7333237" y="2510117"/>
            <a:ext cx="44618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0BACE6-C0FD-A146-8B84-661C22FC6B6C}"/>
              </a:ext>
            </a:extLst>
          </p:cNvPr>
          <p:cNvCxnSpPr>
            <a:cxnSpLocks/>
          </p:cNvCxnSpPr>
          <p:nvPr/>
        </p:nvCxnSpPr>
        <p:spPr>
          <a:xfrm>
            <a:off x="7333236" y="3769014"/>
            <a:ext cx="44618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53A19E-56FD-664A-BF7F-48C16E837BE2}"/>
              </a:ext>
            </a:extLst>
          </p:cNvPr>
          <p:cNvCxnSpPr>
            <a:cxnSpLocks/>
          </p:cNvCxnSpPr>
          <p:nvPr/>
        </p:nvCxnSpPr>
        <p:spPr>
          <a:xfrm>
            <a:off x="7334258" y="5809663"/>
            <a:ext cx="445167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E5B1DD9-32E6-264A-9B33-76E4E8F4D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B424-934E-854B-893F-3E9B118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6" y="365126"/>
            <a:ext cx="8981609" cy="928416"/>
          </a:xfrm>
          <a:noFill/>
        </p:spPr>
        <p:txBody>
          <a:bodyPr/>
          <a:lstStyle/>
          <a:p>
            <a:r>
              <a:rPr lang="en-US" dirty="0"/>
              <a:t>AWS Glue Job Development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CC1318-47DE-E847-92F1-FDE1229F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6" y="1690688"/>
            <a:ext cx="11160446" cy="4455279"/>
          </a:xfrm>
        </p:spPr>
        <p:txBody>
          <a:bodyPr/>
          <a:lstStyle/>
          <a:p>
            <a:r>
              <a:rPr lang="en-IN"/>
              <a:t>Create Connections to the Data Sources</a:t>
            </a:r>
          </a:p>
          <a:p>
            <a:r>
              <a:rPr lang="en-IN"/>
              <a:t>Run Crawlers on the Data Sources to populate Meta Data</a:t>
            </a:r>
          </a:p>
          <a:p>
            <a:r>
              <a:rPr lang="en-IN"/>
              <a:t>Start a AWS Glue Development Endpoint</a:t>
            </a:r>
          </a:p>
          <a:p>
            <a:r>
              <a:rPr lang="en-IN"/>
              <a:t>Connect Zeppelin Notebook to  the Development endpoint</a:t>
            </a:r>
          </a:p>
          <a:p>
            <a:r>
              <a:rPr lang="en-IN"/>
              <a:t>Develop , test and debug </a:t>
            </a:r>
          </a:p>
          <a:p>
            <a:r>
              <a:rPr lang="en-IN"/>
              <a:t>Stop the Development Endpoint</a:t>
            </a:r>
          </a:p>
          <a:p>
            <a:r>
              <a:rPr lang="en-IN"/>
              <a:t>Use code to create separate jobs 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813B1-5894-9E41-91CC-8B39437C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B424-934E-854B-893F-3E9B118A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365125"/>
            <a:ext cx="9695986" cy="828055"/>
          </a:xfrm>
          <a:noFill/>
        </p:spPr>
        <p:txBody>
          <a:bodyPr/>
          <a:lstStyle/>
          <a:p>
            <a:r>
              <a:rPr lang="en-US" dirty="0"/>
              <a:t>AWS Glue Development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E4F615-5B9B-C040-81C7-D035836B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15" y="1866164"/>
            <a:ext cx="8663795" cy="4007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FBD5F-1CE4-D44E-80D8-BA7AC462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2455B9-18D3-8F47-B614-B91579FB7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28E4261-E14B-094A-B0F3-C980B575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365125"/>
            <a:ext cx="9695986" cy="828055"/>
          </a:xfrm>
          <a:noFill/>
        </p:spPr>
        <p:txBody>
          <a:bodyPr/>
          <a:lstStyle/>
          <a:p>
            <a:r>
              <a:rPr lang="en-US" dirty="0"/>
              <a:t>AWS Glue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33C369-02A5-1E4E-8251-87E7C553992C}"/>
              </a:ext>
            </a:extLst>
          </p:cNvPr>
          <p:cNvSpPr/>
          <p:nvPr/>
        </p:nvSpPr>
        <p:spPr>
          <a:xfrm>
            <a:off x="1678193" y="2717210"/>
            <a:ext cx="71108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155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F0985-A418-F746-9201-5A9A46B0D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86"/>
          <a:stretch/>
        </p:blipFill>
        <p:spPr>
          <a:xfrm>
            <a:off x="1626435" y="2136334"/>
            <a:ext cx="8939129" cy="3602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16070E-73C9-A24E-8EE0-1F322109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6"/>
            <a:ext cx="10499359" cy="552720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-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61F1D2-D2E2-4148-9342-4FD335284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1" y="1119628"/>
            <a:ext cx="11131550" cy="552720"/>
          </a:xfrm>
        </p:spPr>
        <p:txBody>
          <a:bodyPr/>
          <a:lstStyle/>
          <a:p>
            <a:r>
              <a:rPr lang="en-US" dirty="0"/>
              <a:t>Log Analysis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BA232-88CE-6A4D-B38A-016597F0C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9951-4D35-0A4F-AF94-51CB060D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78" y="365125"/>
            <a:ext cx="9482142" cy="849313"/>
          </a:xfrm>
          <a:noFill/>
        </p:spPr>
        <p:txBody>
          <a:bodyPr/>
          <a:lstStyle/>
          <a:p>
            <a:r>
              <a:rPr lang="en-US" dirty="0"/>
              <a:t>Use Case - Spark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E01-D69B-C245-88E0-3E4F18F10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78" y="1614488"/>
            <a:ext cx="11100443" cy="4531479"/>
          </a:xfrm>
        </p:spPr>
        <p:txBody>
          <a:bodyPr/>
          <a:lstStyle/>
          <a:p>
            <a:r>
              <a:rPr lang="en-US" dirty="0"/>
              <a:t>We framed the requirements based on SQL.</a:t>
            </a:r>
          </a:p>
          <a:p>
            <a:r>
              <a:rPr lang="en-US" dirty="0"/>
              <a:t>Cached all related tables to a Glue Cluster (Spark) in a Glue Job</a:t>
            </a:r>
          </a:p>
          <a:p>
            <a:r>
              <a:rPr lang="en-US" dirty="0"/>
              <a:t>Converted the normal SQL query to Spark SQL</a:t>
            </a:r>
          </a:p>
          <a:p>
            <a:r>
              <a:rPr lang="en-US" dirty="0"/>
              <a:t>Executed the Spark SQL on the Cluster to transform data</a:t>
            </a:r>
          </a:p>
          <a:p>
            <a:r>
              <a:rPr lang="en-US" dirty="0"/>
              <a:t>Then transferred data to Datawarehouse.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0F774-9061-E843-B6AD-B7035540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53A32-E3B3-4E42-BB05-59A61D70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43" y="1847686"/>
            <a:ext cx="5241558" cy="4413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Serverless, Scalable  and Fault Tolerant</a:t>
            </a:r>
          </a:p>
          <a:p>
            <a:r>
              <a:rPr lang="en-US" dirty="0"/>
              <a:t>Pay only for usage</a:t>
            </a:r>
          </a:p>
          <a:p>
            <a:r>
              <a:rPr lang="en-US" dirty="0"/>
              <a:t>Automatic Code Generation</a:t>
            </a:r>
          </a:p>
          <a:p>
            <a:r>
              <a:rPr lang="en-US" dirty="0"/>
              <a:t>Serverless Job Triggering</a:t>
            </a:r>
          </a:p>
          <a:p>
            <a:r>
              <a:rPr lang="en-US" dirty="0"/>
              <a:t>Supports multiple Languages</a:t>
            </a:r>
          </a:p>
          <a:p>
            <a:r>
              <a:rPr lang="en-US" dirty="0"/>
              <a:t>More flexible than other canvas based approaches</a:t>
            </a:r>
          </a:p>
          <a:p>
            <a:r>
              <a:rPr lang="en-US" dirty="0"/>
              <a:t>Monitored and Logging </a:t>
            </a:r>
          </a:p>
          <a:p>
            <a:r>
              <a:rPr lang="en-US" dirty="0"/>
              <a:t>Foundation for data lake on AWS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638DA-F48E-3B42-8220-95FE0038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6"/>
            <a:ext cx="10499359" cy="872076"/>
          </a:xfrm>
        </p:spPr>
        <p:txBody>
          <a:bodyPr/>
          <a:lstStyle/>
          <a:p>
            <a:r>
              <a:rPr lang="en-US" dirty="0"/>
              <a:t>AWS Glue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6D19A-6156-AC40-9EBA-F85F0FAD0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1" y="1179435"/>
            <a:ext cx="5430952" cy="55272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65F4D-9F81-4C4E-9DED-788A0B15DC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15270" y="1847686"/>
            <a:ext cx="5430952" cy="4413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They charge fully for initial 10 minutes</a:t>
            </a:r>
          </a:p>
          <a:p>
            <a:r>
              <a:rPr lang="en-US" dirty="0"/>
              <a:t>Must include support for more data sources. </a:t>
            </a:r>
          </a:p>
          <a:p>
            <a:r>
              <a:rPr lang="en-US" dirty="0"/>
              <a:t>Takes up to 10 minutes for initial spin-up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028A9B-F565-F440-BADE-88C0EABEF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237201"/>
            <a:ext cx="5430952" cy="552720"/>
          </a:xfrm>
        </p:spPr>
        <p:txBody>
          <a:bodyPr/>
          <a:lstStyle/>
          <a:p>
            <a:r>
              <a:rPr lang="en-US" dirty="0"/>
              <a:t>Cons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2B68A-AB66-5041-924E-ACDEBABC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A0A21-C3B7-E747-B508-8094F2C5E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Thank you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BEE2-96FC-A44E-8A13-6CF88FF3F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Madan Kapoor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BD09841-86C7-EF46-B50E-16A98F080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90" y="4831706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1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149A6-3547-A144-959A-B41EC9AF6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7E54F3B-4795-FC47-94A0-C84A533984CC}"/>
              </a:ext>
            </a:extLst>
          </p:cNvPr>
          <p:cNvSpPr txBox="1">
            <a:spLocks/>
          </p:cNvSpPr>
          <p:nvPr/>
        </p:nvSpPr>
        <p:spPr>
          <a:xfrm>
            <a:off x="1038111" y="942756"/>
            <a:ext cx="5900571" cy="97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About me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AEFC23B-7076-9640-A588-7E6893E79AFB}"/>
              </a:ext>
            </a:extLst>
          </p:cNvPr>
          <p:cNvSpPr txBox="1">
            <a:spLocks/>
          </p:cNvSpPr>
          <p:nvPr/>
        </p:nvSpPr>
        <p:spPr>
          <a:xfrm>
            <a:off x="1038111" y="1840053"/>
            <a:ext cx="8284309" cy="317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Madan Kapoor</a:t>
            </a:r>
          </a:p>
          <a:p>
            <a:r>
              <a:rPr lang="en-US" sz="2400" dirty="0"/>
              <a:t>Software Engineer - Coda Global </a:t>
            </a:r>
          </a:p>
          <a:p>
            <a:r>
              <a:rPr lang="en-US" sz="2400" dirty="0"/>
              <a:t>Email:       </a:t>
            </a:r>
            <a:r>
              <a:rPr lang="en-US" sz="2400" dirty="0">
                <a:hlinkClick r:id="rId3"/>
              </a:rPr>
              <a:t>madankapoor10@gmail.com</a:t>
            </a:r>
            <a:endParaRPr lang="en-US" sz="2400" dirty="0"/>
          </a:p>
          <a:p>
            <a:r>
              <a:rPr lang="en-US" sz="2400" dirty="0"/>
              <a:t>LinkedIn: </a:t>
            </a:r>
            <a:r>
              <a:rPr lang="en-IN" sz="2400" dirty="0">
                <a:hlinkClick r:id="rId4"/>
              </a:rPr>
              <a:t>https://www.linkedin.com/in/madankapoor10/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50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C149A6-3547-A144-959A-B41EC9AF6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7E54F3B-4795-FC47-94A0-C84A533984CC}"/>
              </a:ext>
            </a:extLst>
          </p:cNvPr>
          <p:cNvSpPr txBox="1">
            <a:spLocks/>
          </p:cNvSpPr>
          <p:nvPr/>
        </p:nvSpPr>
        <p:spPr>
          <a:xfrm>
            <a:off x="1038111" y="942756"/>
            <a:ext cx="5900571" cy="97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Overview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AEFC23B-7076-9640-A588-7E6893E79AFB}"/>
              </a:ext>
            </a:extLst>
          </p:cNvPr>
          <p:cNvSpPr txBox="1">
            <a:spLocks/>
          </p:cNvSpPr>
          <p:nvPr/>
        </p:nvSpPr>
        <p:spPr>
          <a:xfrm>
            <a:off x="1038111" y="1840053"/>
            <a:ext cx="5676637" cy="3177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Introduction</a:t>
            </a:r>
          </a:p>
          <a:p>
            <a:r>
              <a:rPr lang="en-US" sz="2400" dirty="0"/>
              <a:t>AWS Glue Architecture</a:t>
            </a:r>
          </a:p>
          <a:p>
            <a:r>
              <a:rPr lang="en-US" sz="2400" dirty="0"/>
              <a:t>AWS Glue Development</a:t>
            </a:r>
          </a:p>
          <a:p>
            <a:r>
              <a:rPr lang="en-US" sz="2400" dirty="0"/>
              <a:t>Use Cases</a:t>
            </a:r>
          </a:p>
          <a:p>
            <a:r>
              <a:rPr lang="en-US" sz="2400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1666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083F-91FF-0346-AE48-914B4C63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548" y="1749810"/>
            <a:ext cx="11100443" cy="4413812"/>
          </a:xfrm>
        </p:spPr>
        <p:txBody>
          <a:bodyPr/>
          <a:lstStyle/>
          <a:p>
            <a:r>
              <a:rPr lang="en-US" sz="2400" dirty="0"/>
              <a:t>ETL is short form for three data functions - extract, transform &amp; load</a:t>
            </a:r>
          </a:p>
          <a:p>
            <a:r>
              <a:rPr lang="en-US" sz="2400" b="1" dirty="0"/>
              <a:t>Extract </a:t>
            </a:r>
            <a:r>
              <a:rPr lang="en-IN" sz="2400" dirty="0"/>
              <a:t>is the process of </a:t>
            </a:r>
            <a:r>
              <a:rPr lang="en-IN" sz="2400" i="1" dirty="0"/>
              <a:t>reading and collection of data </a:t>
            </a:r>
            <a:r>
              <a:rPr lang="en-IN" sz="2400" dirty="0"/>
              <a:t>from multiple and different types of sources.</a:t>
            </a:r>
          </a:p>
          <a:p>
            <a:r>
              <a:rPr lang="en-IN" sz="2400" b="1" dirty="0"/>
              <a:t>Transform </a:t>
            </a:r>
            <a:r>
              <a:rPr lang="en-IN" sz="2400" dirty="0"/>
              <a:t>is</a:t>
            </a:r>
            <a:r>
              <a:rPr lang="en-IN" sz="2400" b="1" dirty="0"/>
              <a:t> </a:t>
            </a:r>
            <a:r>
              <a:rPr lang="en-IN" sz="2400" dirty="0"/>
              <a:t>the process of </a:t>
            </a:r>
            <a:r>
              <a:rPr lang="en-IN" sz="2400" i="1" dirty="0"/>
              <a:t>converting the extracted data</a:t>
            </a:r>
            <a:r>
              <a:rPr lang="en-IN" sz="2400" dirty="0"/>
              <a:t> from its previous form into another form.</a:t>
            </a:r>
          </a:p>
          <a:p>
            <a:r>
              <a:rPr lang="en-IN" sz="2400" b="1" dirty="0"/>
              <a:t>Load</a:t>
            </a:r>
            <a:r>
              <a:rPr lang="en-IN" sz="2400" dirty="0"/>
              <a:t> is the process of </a:t>
            </a:r>
            <a:r>
              <a:rPr lang="en-IN" sz="2400" i="1" dirty="0"/>
              <a:t>writing the data</a:t>
            </a:r>
            <a:r>
              <a:rPr lang="en-IN" sz="2400" dirty="0"/>
              <a:t> into the targeted data sources.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6B834-0594-FE44-90E6-26AFA4FC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48" y="365125"/>
            <a:ext cx="10468252" cy="67878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- ETL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4FB3F-0185-264F-857F-7F1B496B1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4441" y="1120499"/>
            <a:ext cx="11131550" cy="552720"/>
          </a:xfrm>
        </p:spPr>
        <p:txBody>
          <a:bodyPr/>
          <a:lstStyle/>
          <a:p>
            <a:r>
              <a:rPr lang="en-US" dirty="0"/>
              <a:t>What is ETL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FE6FE-D311-584B-BADB-E2F10E8A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8" y="4188840"/>
            <a:ext cx="6057059" cy="2527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149A6-3547-A144-959A-B41EC9AF6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7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94A13-279F-3B40-8EA7-78EB7762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40" y="1520273"/>
            <a:ext cx="5529899" cy="4413812"/>
          </a:xfrm>
        </p:spPr>
        <p:txBody>
          <a:bodyPr/>
          <a:lstStyle/>
          <a:p>
            <a:r>
              <a:rPr lang="en-IN" dirty="0"/>
              <a:t>ETL is used to migrate data to Datawarehouse , Data Marts and Data Lake.</a:t>
            </a:r>
          </a:p>
          <a:p>
            <a:r>
              <a:rPr lang="en-IN" dirty="0"/>
              <a:t>This data is used for </a:t>
            </a:r>
          </a:p>
          <a:p>
            <a:pPr lvl="1"/>
            <a:r>
              <a:rPr lang="en-IN" dirty="0"/>
              <a:t>Reporting</a:t>
            </a:r>
          </a:p>
          <a:p>
            <a:pPr lvl="1"/>
            <a:r>
              <a:rPr lang="en-IN" dirty="0"/>
              <a:t>Marketing </a:t>
            </a:r>
          </a:p>
          <a:p>
            <a:pPr lvl="1"/>
            <a:r>
              <a:rPr lang="en-IN" dirty="0"/>
              <a:t>Business intelligence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D6B0E-E670-2342-A196-8241C91F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0" y="365125"/>
            <a:ext cx="10499359" cy="790023"/>
          </a:xfrm>
        </p:spPr>
        <p:txBody>
          <a:bodyPr/>
          <a:lstStyle/>
          <a:p>
            <a:r>
              <a:rPr lang="en-US" dirty="0"/>
              <a:t>Introduction - ETL – Cont.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CED13FD-AFD8-A14A-8DC8-A12736D6FDE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96000" y="1809324"/>
            <a:ext cx="5529899" cy="3239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AF463-7ECD-6847-99A8-9AA924D0D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69BD1-E848-2C4F-A4CE-D34F597A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41" y="239990"/>
            <a:ext cx="10791780" cy="821573"/>
          </a:xfrm>
        </p:spPr>
        <p:txBody>
          <a:bodyPr/>
          <a:lstStyle/>
          <a:p>
            <a:r>
              <a:rPr lang="en-US" dirty="0"/>
              <a:t>Introduction -  Serverless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93090-B3C4-894F-AED3-E0BF1D2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26" y="1347017"/>
            <a:ext cx="9481547" cy="4542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FD9DD-6172-DA4F-8A5A-CF7493425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545AE5-5F4D-6B48-BBCF-A6F361FA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/>
          <a:lstStyle/>
          <a:p>
            <a:r>
              <a:rPr lang="en-US" dirty="0"/>
              <a:t>Serverless Components in a general analysis pipeline on AWS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848E07-600D-C149-8810-14A1445C2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791005"/>
            <a:ext cx="10391774" cy="47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DD0C9F-AAC4-A94A-BA90-749780D8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E46983C-E706-4645-82E5-A7BF8C0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5049A6-95B9-EF42-BE79-CC7DDE6B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07" y="1732155"/>
            <a:ext cx="8508385" cy="3696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2AC0D-595B-4143-A158-11DCE63C6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24BB-4B92-9349-A06E-A8F72BF2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5" y="365125"/>
            <a:ext cx="9491428" cy="950719"/>
          </a:xfrm>
          <a:noFill/>
        </p:spPr>
        <p:txBody>
          <a:bodyPr/>
          <a:lstStyle/>
          <a:p>
            <a:r>
              <a:rPr lang="en-US" dirty="0"/>
              <a:t>AWS Glue - Components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8AD6B-CA62-5248-8893-4C0FA6417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4" y="1814513"/>
            <a:ext cx="11146158" cy="4331454"/>
          </a:xfrm>
        </p:spPr>
        <p:txBody>
          <a:bodyPr/>
          <a:lstStyle/>
          <a:p>
            <a:r>
              <a:rPr lang="en-US" dirty="0"/>
              <a:t>Connections</a:t>
            </a:r>
          </a:p>
          <a:p>
            <a:r>
              <a:rPr lang="en-US" dirty="0"/>
              <a:t>Crawler (Macie AI)</a:t>
            </a:r>
          </a:p>
          <a:p>
            <a:r>
              <a:rPr lang="en-US" dirty="0"/>
              <a:t>Data Catalog (Hive metadata)</a:t>
            </a:r>
          </a:p>
          <a:p>
            <a:r>
              <a:rPr lang="en-US" dirty="0"/>
              <a:t>ETL Jobs</a:t>
            </a:r>
          </a:p>
          <a:p>
            <a:r>
              <a:rPr lang="en-US" dirty="0"/>
              <a:t>ETL Job Triggers</a:t>
            </a:r>
          </a:p>
          <a:p>
            <a:r>
              <a:rPr lang="en-US" dirty="0" err="1"/>
              <a:t>WorkFlow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D0CC0-A2BF-B54B-848B-06E1426BC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79" y="0"/>
            <a:ext cx="1444821" cy="14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3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394</Words>
  <Application>Microsoft Macintosh PowerPoint</Application>
  <PresentationFormat>Widescreen</PresentationFormat>
  <Paragraphs>80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AWS Glue</vt:lpstr>
      <vt:lpstr>PowerPoint Presentation</vt:lpstr>
      <vt:lpstr>PowerPoint Presentation</vt:lpstr>
      <vt:lpstr>Introduction - ETL</vt:lpstr>
      <vt:lpstr>Introduction - ETL – Cont.</vt:lpstr>
      <vt:lpstr>Introduction -  Serverless</vt:lpstr>
      <vt:lpstr>Serverless Components in a general analysis pipeline on AWS</vt:lpstr>
      <vt:lpstr>AWS Glue</vt:lpstr>
      <vt:lpstr>AWS Glue - Components</vt:lpstr>
      <vt:lpstr>AWS Glue – Architecture</vt:lpstr>
      <vt:lpstr>AWS Glue – Architecture – Cont.</vt:lpstr>
      <vt:lpstr>AWS Glue - Architecture</vt:lpstr>
      <vt:lpstr>AWS Glue Job Development</vt:lpstr>
      <vt:lpstr>AWS Glue Development</vt:lpstr>
      <vt:lpstr>AWS Glue Development</vt:lpstr>
      <vt:lpstr>Use Case - Logs</vt:lpstr>
      <vt:lpstr>Use Case - Spark SQL</vt:lpstr>
      <vt:lpstr>AWS Glue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Glue</dc:title>
  <dc:creator>Madan Kapoor</dc:creator>
  <cp:lastModifiedBy>Madan Kapoor</cp:lastModifiedBy>
  <cp:revision>47</cp:revision>
  <dcterms:created xsi:type="dcterms:W3CDTF">2019-11-22T09:40:46Z</dcterms:created>
  <dcterms:modified xsi:type="dcterms:W3CDTF">2019-11-25T03:55:25Z</dcterms:modified>
</cp:coreProperties>
</file>